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93" r:id="rId8"/>
    <p:sldId id="262" r:id="rId9"/>
    <p:sldId id="263" r:id="rId10"/>
    <p:sldId id="264" r:id="rId11"/>
    <p:sldId id="265" r:id="rId12"/>
    <p:sldId id="266" r:id="rId13"/>
    <p:sldId id="267" r:id="rId14"/>
    <p:sldId id="278" r:id="rId15"/>
    <p:sldId id="268" r:id="rId16"/>
    <p:sldId id="269" r:id="rId17"/>
    <p:sldId id="271" r:id="rId18"/>
    <p:sldId id="286" r:id="rId19"/>
    <p:sldId id="285" r:id="rId20"/>
    <p:sldId id="279" r:id="rId21"/>
    <p:sldId id="273" r:id="rId22"/>
    <p:sldId id="274" r:id="rId23"/>
    <p:sldId id="275" r:id="rId24"/>
    <p:sldId id="276" r:id="rId25"/>
    <p:sldId id="277" r:id="rId26"/>
    <p:sldId id="280" r:id="rId27"/>
    <p:sldId id="281" r:id="rId28"/>
    <p:sldId id="282" r:id="rId29"/>
    <p:sldId id="283" r:id="rId30"/>
    <p:sldId id="284" r:id="rId31"/>
    <p:sldId id="287" r:id="rId32"/>
    <p:sldId id="288" r:id="rId33"/>
    <p:sldId id="289" r:id="rId34"/>
    <p:sldId id="290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10"/>
    <p:restoredTop sz="96405"/>
  </p:normalViewPr>
  <p:slideViewPr>
    <p:cSldViewPr snapToGrid="0" snapToObjects="1">
      <p:cViewPr varScale="1">
        <p:scale>
          <a:sx n="106" d="100"/>
          <a:sy n="106" d="100"/>
        </p:scale>
        <p:origin x="21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D8574-8C12-5647-9DA4-65E916B3C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177CEA-F30F-ED45-8DF0-BACB78B98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3B86E-FA70-B64A-9C67-12FC21C8C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42B-CF0B-6C47-B53C-1AE19D21F47B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7539E-F376-C848-8622-67F1A757A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D0CE4-207E-EF48-B49E-B45546AA2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3EA3D-E1DA-A743-93AA-9C8B2A6D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65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76E0-B53F-644C-860F-8698925C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F724C5-CF6C-4B45-8C1A-2DADF850C6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A6BFF-0797-FE40-9F73-75E866120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42B-CF0B-6C47-B53C-1AE19D21F47B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27B06-B015-BC44-B1D7-CC5077B20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8F199-D880-1443-A9EE-991A49D6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3EA3D-E1DA-A743-93AA-9C8B2A6D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9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D0ADC3-544E-0745-89BF-BD668C8A3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55882C-0E7E-4F4F-8554-88CB43610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45F66-8008-5243-BF08-2D1B69704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42B-CF0B-6C47-B53C-1AE19D21F47B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96222-ECC1-6644-9639-C8058F2E4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EA54F-8AA3-F14E-9BBB-D2FFF3E69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3EA3D-E1DA-A743-93AA-9C8B2A6D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4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98A3-4425-8D4D-88C6-5A96E71C3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DEE03-7920-A547-8C82-C16E432A4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28D9A-7E3C-764B-98AE-64296A1A8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42B-CF0B-6C47-B53C-1AE19D21F47B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3AA02-4CA6-6F44-9A65-AADEF753C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CAAAD-BB02-5A43-A81F-0F5477A6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3EA3D-E1DA-A743-93AA-9C8B2A6D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60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647BC-939E-3543-B8C4-B5BF8305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CBC41-C88E-D643-8861-A9EA5B519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3F041-E36F-8340-9C86-BC1A84040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42B-CF0B-6C47-B53C-1AE19D21F47B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F2DBB-C1CB-6340-88B2-654BA34AE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AB274-8374-5F41-B575-16CC2AA4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3EA3D-E1DA-A743-93AA-9C8B2A6D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5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94524-4596-134E-B232-1B7A0AA49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145D5-C3B2-CE4A-A5D9-EEBA6BD37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5FBE5-FD1E-8540-92CA-BFD0BBC10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F371C-67C4-6C46-A960-215B8DC0C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42B-CF0B-6C47-B53C-1AE19D21F47B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13F9A-70EB-A64E-9967-68056D0DA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343DB-E607-DE41-85EB-5C01985EA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3EA3D-E1DA-A743-93AA-9C8B2A6D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0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B47D2-2713-0242-B760-04AE932DB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F6459-BB62-A549-8503-4A92F3B76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6CE10-BF73-E149-ACBC-65E776103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FAB11-6CE8-874F-B850-98E235C13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E68E87-EE49-8843-B07A-76C6EB0A0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A9F834-3DD3-914E-9694-8C6DC3865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42B-CF0B-6C47-B53C-1AE19D21F47B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B77A15-E011-004F-960E-BE67B73F1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AD4BB2-C27E-3342-979E-EB3F0E376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3EA3D-E1DA-A743-93AA-9C8B2A6D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5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FA7CD-A373-534A-BB55-9673FE3A2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70A4FE-2290-1249-A068-015D85D4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42B-CF0B-6C47-B53C-1AE19D21F47B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8D92D-584F-E347-AB57-90ED6E39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54EBD-C5E0-B644-AF5B-77A9FF89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3EA3D-E1DA-A743-93AA-9C8B2A6D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82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854450-81EB-DB4A-AE2A-D1575AA4D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42B-CF0B-6C47-B53C-1AE19D21F47B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9EEEEF-3BDC-FD47-98B9-C2ABC9FDA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0E8F2-2312-5748-B795-F69B2163A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3EA3D-E1DA-A743-93AA-9C8B2A6D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69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D8E7-2657-BD4E-A539-7070D0C88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3DAF4-8B0E-E34D-A060-AFBAEED82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ADFBA-5E35-B143-BF70-326A80CEA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891B-74CC-CE48-A65A-3688C45A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42B-CF0B-6C47-B53C-1AE19D21F47B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50A51-56D8-1548-BE6E-2B0B362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3BAFA-4D90-5F4F-8805-D6F26E5A0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3EA3D-E1DA-A743-93AA-9C8B2A6D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5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224A1-D18D-F344-8B9D-77FAFD68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105F98-53A7-0A42-89FC-43A5E781E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31452-4166-1843-9696-9B37DCF56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DAB14-0B5F-0F4C-B465-2062B549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42B-CF0B-6C47-B53C-1AE19D21F47B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56DD4-CF9D-9E4C-92BF-76E86ABCE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F1D60-33DC-E84C-B91F-ABCB39B4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3EA3D-E1DA-A743-93AA-9C8B2A6D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62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0BCCBC-FFA2-2740-8914-E01A23AC7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26D07-79E6-4C4F-B2CF-9B53571C2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3F254-FCE9-A147-A619-AE685AB7BF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EE42B-CF0B-6C47-B53C-1AE19D21F47B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97467-08B1-4C45-949C-F81010D33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A2B86-3F9C-484A-B0C0-443B53BEE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3EA3D-E1DA-A743-93AA-9C8B2A6D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26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blp.uni-trier.de/pers/hd/c/Chan:Danny" TargetMode="External"/><Relationship Id="rId7" Type="http://schemas.openxmlformats.org/officeDocument/2006/relationships/hyperlink" Target="https://dblp.uni-trier.de/db/journals/tcc/tcc6.html#DeshpandeCCGB18" TargetMode="External"/><Relationship Id="rId2" Type="http://schemas.openxmlformats.org/officeDocument/2006/relationships/hyperlink" Target="https://dblp.uni-trier.de/pers/hd/d/Deshpande:Umes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lp.uni-trier.de/pers/hd/b/Bila:Nilton" TargetMode="External"/><Relationship Id="rId5" Type="http://schemas.openxmlformats.org/officeDocument/2006/relationships/hyperlink" Target="https://dblp.uni-trier.de/pers/hd/g/Gopalan:Kartik" TargetMode="External"/><Relationship Id="rId4" Type="http://schemas.openxmlformats.org/officeDocument/2006/relationships/hyperlink" Target="https://dblp.uni-trier.de/pers/hd/c/Chan:Steve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blp.uni-trier.de/pers/hd/k/Keahey:Kate" TargetMode="External"/><Relationship Id="rId2" Type="http://schemas.openxmlformats.org/officeDocument/2006/relationships/hyperlink" Target="https://dblp.uni-trier.de/pers/hd/d/Deshpande:Umesh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ciencedirect.com/topics/computer-science/network-traffic" TargetMode="External"/><Relationship Id="rId4" Type="http://schemas.openxmlformats.org/officeDocument/2006/relationships/hyperlink" Target="https://dblp.uni-trier.de/db/journals/fgcs/fgcs72.html#DeshpandeK1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blp.uni-trier.de/pers/hd/c/Chen:Haibo" TargetMode="External"/><Relationship Id="rId2" Type="http://schemas.openxmlformats.org/officeDocument/2006/relationships/hyperlink" Target="https://dblp.uni-trier.de/pers/hd/z/Zhang:Fengzh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blp.uni-trier.de/db/journals/jnsm/jnsm21.html#ZhangC13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2D048-0895-6F45-806A-FE865AD6BC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1319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Live</a:t>
            </a:r>
            <a:r>
              <a:rPr lang="en-US" b="1" dirty="0">
                <a:solidFill>
                  <a:srgbClr val="008FF9"/>
                </a:solidFill>
              </a:rPr>
              <a:t> </a:t>
            </a:r>
            <a:r>
              <a:rPr lang="en-US" sz="4400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Migration of VM and its Parallelization</a:t>
            </a:r>
            <a:br>
              <a:rPr lang="en-US" dirty="0">
                <a:solidFill>
                  <a:srgbClr val="008FF9"/>
                </a:solidFill>
              </a:rPr>
            </a:br>
            <a:r>
              <a:rPr lang="en-US" dirty="0">
                <a:solidFill>
                  <a:srgbClr val="008FF9"/>
                </a:solidFill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5AF0F-3EED-B64F-8F71-7F71B90B62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6681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October 30, 2019</a:t>
            </a:r>
          </a:p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Xingguo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Jia</a:t>
            </a:r>
          </a:p>
        </p:txBody>
      </p:sp>
    </p:spTree>
    <p:extLst>
      <p:ext uri="{BB962C8B-B14F-4D97-AF65-F5344CB8AC3E}">
        <p14:creationId xmlns:p14="http://schemas.microsoft.com/office/powerpoint/2010/main" val="1423150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8231-97D2-1749-BFC1-2181A6B1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resources to migrate for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65DF6-18AA-F145-87C3-701721A59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  <a:p>
            <a:r>
              <a:rPr lang="en-US" dirty="0"/>
              <a:t>Network, disk</a:t>
            </a:r>
          </a:p>
          <a:p>
            <a:r>
              <a:rPr lang="en-US" dirty="0"/>
              <a:t>CPU states </a:t>
            </a:r>
          </a:p>
          <a:p>
            <a:r>
              <a:rPr lang="en-US" dirty="0"/>
              <a:t>VM specific states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E7A9D-DC57-AE41-BD89-FD1EFFAE9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79" y="1999796"/>
            <a:ext cx="6213413" cy="30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96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8231-97D2-1749-BFC1-2181A6B1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65DF6-18AA-F145-87C3-701721A59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Unsolicited </a:t>
            </a:r>
            <a:r>
              <a:rPr lang="en-US" b="1" dirty="0">
                <a:solidFill>
                  <a:srgbClr val="008FF9"/>
                </a:solidFill>
              </a:rPr>
              <a:t>ARP</a:t>
            </a:r>
            <a:r>
              <a:rPr lang="en-US" dirty="0"/>
              <a:t> reply broadcast from the migrated -&gt; let others know the new </a:t>
            </a:r>
            <a:r>
              <a:rPr lang="en-US" b="1" dirty="0">
                <a:solidFill>
                  <a:srgbClr val="008FF9"/>
                </a:solidFill>
              </a:rPr>
              <a:t>MAC address</a:t>
            </a:r>
          </a:p>
          <a:p>
            <a:r>
              <a:rPr lang="en-US" dirty="0"/>
              <a:t> If aware of migration, only reply to connected hosts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3FBFC7-50C0-C247-A6B2-956E58BD24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6000"/>
                    </a14:imgEffect>
                  </a14:imgLayer>
                </a14:imgProps>
              </a:ext>
            </a:extLst>
          </a:blip>
          <a:srcRect l="-1824" t="61784" r="-869" b="-2883"/>
          <a:stretch/>
        </p:blipFill>
        <p:spPr>
          <a:xfrm>
            <a:off x="3225015" y="3587714"/>
            <a:ext cx="5741970" cy="20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83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FF64-31F0-1040-B66E-49722910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1A271-97AC-9746-923B-CB7EE25B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0676"/>
            <a:ext cx="5528733" cy="4351338"/>
          </a:xfrm>
        </p:spPr>
        <p:txBody>
          <a:bodyPr/>
          <a:lstStyle/>
          <a:p>
            <a:r>
              <a:rPr lang="en-US" dirty="0"/>
              <a:t>Network-attached storage (NAS) </a:t>
            </a:r>
          </a:p>
          <a:p>
            <a:pPr lvl="1"/>
            <a:r>
              <a:rPr lang="en-US" dirty="0"/>
              <a:t>Simple </a:t>
            </a:r>
            <a:r>
              <a:rPr lang="en-US" dirty="0" err="1"/>
              <a:t>centralised</a:t>
            </a:r>
            <a:r>
              <a:rPr lang="en-US" dirty="0"/>
              <a:t> administration </a:t>
            </a:r>
          </a:p>
          <a:p>
            <a:pPr lvl="1"/>
            <a:r>
              <a:rPr lang="en-US" dirty="0"/>
              <a:t>Robust</a:t>
            </a:r>
          </a:p>
          <a:p>
            <a:pPr lvl="1"/>
            <a:r>
              <a:rPr lang="en-US" dirty="0"/>
              <a:t>Obviates the need to migrate disk storage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390A8-4845-B244-9F54-92B9D3A42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777" y="3185465"/>
            <a:ext cx="7889966" cy="330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43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FF64-31F0-1040-B66E-49722910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1A271-97AC-9746-923B-CB7EE25B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867"/>
            <a:ext cx="11353800" cy="5189008"/>
          </a:xfrm>
        </p:spPr>
        <p:txBody>
          <a:bodyPr>
            <a:normAutofit/>
          </a:bodyPr>
          <a:lstStyle/>
          <a:p>
            <a:r>
              <a:rPr lang="en-US" dirty="0"/>
              <a:t>A conservative </a:t>
            </a:r>
            <a:r>
              <a:rPr lang="en-US" b="1" dirty="0">
                <a:solidFill>
                  <a:srgbClr val="008FF9"/>
                </a:solidFill>
              </a:rPr>
              <a:t>pre-copy</a:t>
            </a:r>
            <a:r>
              <a:rPr lang="en-US" dirty="0"/>
              <a:t> approach</a:t>
            </a:r>
          </a:p>
          <a:p>
            <a:r>
              <a:rPr lang="en-US" b="1" dirty="0"/>
              <a:t>Stage 0: Pre-Migration 						 </a:t>
            </a:r>
            <a:r>
              <a:rPr lang="en-US" dirty="0"/>
              <a:t>preselect </a:t>
            </a:r>
            <a:r>
              <a:rPr lang="en-US" dirty="0" err="1"/>
              <a:t>dst</a:t>
            </a:r>
            <a:r>
              <a:rPr lang="en-US" dirty="0"/>
              <a:t> host</a:t>
            </a:r>
          </a:p>
          <a:p>
            <a:r>
              <a:rPr lang="en-US" b="1" dirty="0"/>
              <a:t>Stage 1: Reservation 				 </a:t>
            </a:r>
            <a:r>
              <a:rPr lang="en-US" dirty="0"/>
              <a:t> allocate resources on </a:t>
            </a:r>
            <a:r>
              <a:rPr lang="en-US" dirty="0" err="1"/>
              <a:t>dst</a:t>
            </a:r>
            <a:r>
              <a:rPr lang="en-US" dirty="0"/>
              <a:t> host</a:t>
            </a:r>
          </a:p>
          <a:p>
            <a:r>
              <a:rPr lang="en-US" b="1" dirty="0"/>
              <a:t>Stage 2: Iterative Pre-Copy 			</a:t>
            </a:r>
            <a:r>
              <a:rPr lang="en-US" b="1" dirty="0">
                <a:solidFill>
                  <a:srgbClr val="008FF9"/>
                </a:solidFill>
              </a:rPr>
              <a:t>iteratively</a:t>
            </a:r>
            <a:r>
              <a:rPr lang="en-US" dirty="0"/>
              <a:t> send </a:t>
            </a:r>
            <a:r>
              <a:rPr lang="en-US" dirty="0" err="1"/>
              <a:t>src</a:t>
            </a:r>
            <a:r>
              <a:rPr lang="en-US" dirty="0"/>
              <a:t> pages to </a:t>
            </a:r>
            <a:r>
              <a:rPr lang="en-US" dirty="0" err="1"/>
              <a:t>dst</a:t>
            </a:r>
            <a:r>
              <a:rPr lang="en-US" dirty="0"/>
              <a:t> </a:t>
            </a:r>
          </a:p>
          <a:p>
            <a:r>
              <a:rPr lang="en-US" b="1" dirty="0"/>
              <a:t>Stage 3: Stop-and-Copy                         </a:t>
            </a:r>
            <a:r>
              <a:rPr lang="en-US" dirty="0"/>
              <a:t>suspend </a:t>
            </a:r>
            <a:r>
              <a:rPr lang="en-US" dirty="0" err="1"/>
              <a:t>src</a:t>
            </a:r>
            <a:r>
              <a:rPr lang="en-US" dirty="0"/>
              <a:t>, send all mem </a:t>
            </a:r>
            <a:r>
              <a:rPr lang="en-US" dirty="0" err="1"/>
              <a:t>pg</a:t>
            </a:r>
            <a:r>
              <a:rPr lang="en-US" dirty="0"/>
              <a:t>, states</a:t>
            </a:r>
          </a:p>
          <a:p>
            <a:r>
              <a:rPr lang="en-US" b="1" dirty="0"/>
              <a:t>Stage 4: Commitment               </a:t>
            </a:r>
            <a:r>
              <a:rPr lang="en-US" dirty="0" err="1"/>
              <a:t>dst</a:t>
            </a:r>
            <a:r>
              <a:rPr lang="en-US" dirty="0"/>
              <a:t> reply to </a:t>
            </a:r>
            <a:r>
              <a:rPr lang="en-US" dirty="0" err="1"/>
              <a:t>src</a:t>
            </a:r>
            <a:r>
              <a:rPr lang="en-US" dirty="0"/>
              <a:t> for receiving, </a:t>
            </a:r>
            <a:r>
              <a:rPr lang="en-US" dirty="0" err="1"/>
              <a:t>src</a:t>
            </a:r>
            <a:r>
              <a:rPr lang="en-US" dirty="0"/>
              <a:t> discard VM</a:t>
            </a:r>
          </a:p>
          <a:p>
            <a:r>
              <a:rPr lang="en-US" b="1" dirty="0"/>
              <a:t>Stage 5: Activation                   </a:t>
            </a:r>
            <a:r>
              <a:rPr lang="en-US" dirty="0"/>
              <a:t>send ARP, reattach NAS, start running on </a:t>
            </a:r>
            <a:r>
              <a:rPr lang="en-US" dirty="0" err="1"/>
              <a:t>dst</a:t>
            </a:r>
            <a:endParaRPr lang="en-US" dirty="0"/>
          </a:p>
          <a:p>
            <a:r>
              <a:rPr lang="en-US" u="sng" dirty="0"/>
              <a:t>At any step, an </a:t>
            </a:r>
            <a:r>
              <a:rPr lang="en-US" b="1" u="sng" dirty="0">
                <a:solidFill>
                  <a:srgbClr val="008FF9"/>
                </a:solidFill>
              </a:rPr>
              <a:t>intact</a:t>
            </a:r>
            <a:r>
              <a:rPr lang="en-US" u="sng" dirty="0"/>
              <a:t> VM instance must exist</a:t>
            </a:r>
          </a:p>
          <a:p>
            <a:r>
              <a:rPr lang="en-US" dirty="0">
                <a:solidFill>
                  <a:schemeClr val="accent6"/>
                </a:solidFill>
              </a:rPr>
              <a:t>stg1 – stg5 = </a:t>
            </a:r>
            <a:r>
              <a:rPr lang="en-US" i="1" dirty="0">
                <a:solidFill>
                  <a:schemeClr val="accent6"/>
                </a:solidFill>
              </a:rPr>
              <a:t>total migration time 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stg3 – stg5 = </a:t>
            </a:r>
            <a:r>
              <a:rPr lang="en-US" i="1" dirty="0">
                <a:solidFill>
                  <a:schemeClr val="accent6"/>
                </a:solidFill>
              </a:rPr>
              <a:t>downtime </a:t>
            </a:r>
            <a:endParaRPr lang="en-US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481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FF64-31F0-1040-B66E-49722910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626516" cy="1325563"/>
          </a:xfrm>
        </p:spPr>
        <p:txBody>
          <a:bodyPr/>
          <a:lstStyle/>
          <a:p>
            <a:r>
              <a:rPr lang="en-US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track dirty </a:t>
            </a:r>
            <a:r>
              <a:rPr lang="en-US" b="1" dirty="0" err="1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pgs</a:t>
            </a:r>
            <a:r>
              <a:rPr lang="en-US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</a:t>
            </a:r>
            <a:r>
              <a:rPr lang="en-US" b="1" dirty="0" err="1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</a:t>
            </a:r>
            <a:r>
              <a:rPr lang="en-US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iteration?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86AB0D-167A-CB45-9DDA-396465456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/>
              <a:t>Dirty bitmap</a:t>
            </a:r>
          </a:p>
          <a:p>
            <a:r>
              <a:rPr lang="en-US" dirty="0"/>
              <a:t>At the beginning of </a:t>
            </a:r>
            <a:r>
              <a:rPr lang="en-US" dirty="0" err="1"/>
              <a:t>iter</a:t>
            </a:r>
            <a:r>
              <a:rPr lang="en-US" dirty="0"/>
              <a:t>, set all PTE of shadow </a:t>
            </a:r>
            <a:r>
              <a:rPr lang="en-US" dirty="0" err="1"/>
              <a:t>pgt</a:t>
            </a:r>
            <a:r>
              <a:rPr lang="en-US" dirty="0"/>
              <a:t> read-only</a:t>
            </a:r>
          </a:p>
          <a:p>
            <a:r>
              <a:rPr lang="en-US" dirty="0"/>
              <a:t>Guest writes a page, causing </a:t>
            </a:r>
            <a:r>
              <a:rPr lang="en-US" dirty="0" err="1"/>
              <a:t>pg</a:t>
            </a:r>
            <a:r>
              <a:rPr lang="en-US" dirty="0"/>
              <a:t> fault, trapped by Xen</a:t>
            </a:r>
          </a:p>
          <a:p>
            <a:r>
              <a:rPr lang="en-US" dirty="0"/>
              <a:t>Extend permission to the shadow PTE from guest PTE</a:t>
            </a:r>
          </a:p>
          <a:p>
            <a:r>
              <a:rPr lang="en-US" dirty="0"/>
              <a:t>Record in</a:t>
            </a:r>
            <a:r>
              <a:rPr lang="en-US" dirty="0">
                <a:solidFill>
                  <a:srgbClr val="008FF9"/>
                </a:solidFill>
              </a:rPr>
              <a:t> dirty bitmap</a:t>
            </a:r>
          </a:p>
          <a:p>
            <a:r>
              <a:rPr lang="en-US" dirty="0"/>
              <a:t>Send </a:t>
            </a:r>
            <a:r>
              <a:rPr lang="en-US" dirty="0" err="1"/>
              <a:t>pgs</a:t>
            </a:r>
            <a:r>
              <a:rPr lang="en-US" dirty="0"/>
              <a:t> in </a:t>
            </a:r>
            <a:r>
              <a:rPr lang="en-US" dirty="0">
                <a:solidFill>
                  <a:srgbClr val="008FF9"/>
                </a:solidFill>
              </a:rPr>
              <a:t>dirty bitmap</a:t>
            </a:r>
          </a:p>
          <a:p>
            <a:r>
              <a:rPr lang="en-US" dirty="0"/>
              <a:t>At the end of </a:t>
            </a:r>
            <a:r>
              <a:rPr lang="en-US" dirty="0" err="1"/>
              <a:t>iter</a:t>
            </a:r>
            <a:r>
              <a:rPr lang="en-US" dirty="0"/>
              <a:t>, set </a:t>
            </a:r>
            <a:r>
              <a:rPr lang="en-US" dirty="0">
                <a:solidFill>
                  <a:srgbClr val="008FF9"/>
                </a:solidFill>
              </a:rPr>
              <a:t>dirty bitmap</a:t>
            </a:r>
            <a:r>
              <a:rPr lang="en-US" dirty="0"/>
              <a:t> empty</a:t>
            </a:r>
          </a:p>
          <a:p>
            <a:pPr marL="0" indent="0">
              <a:buNone/>
            </a:pPr>
            <a:endParaRPr lang="en-US" dirty="0"/>
          </a:p>
          <a:p>
            <a:endParaRPr lang="en-US" b="1" dirty="0">
              <a:solidFill>
                <a:srgbClr val="008FF9"/>
              </a:solidFill>
            </a:endParaRPr>
          </a:p>
          <a:p>
            <a:endParaRPr lang="en-US" b="1" dirty="0">
              <a:solidFill>
                <a:srgbClr val="008F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366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FF64-31F0-1040-B66E-49722910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to stop pre-copy iteration?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1A271-97AC-9746-923B-CB7EE25B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159"/>
            <a:ext cx="10515600" cy="4351338"/>
          </a:xfrm>
        </p:spPr>
        <p:txBody>
          <a:bodyPr/>
          <a:lstStyle/>
          <a:p>
            <a:r>
              <a:rPr lang="en-US" i="1" dirty="0"/>
              <a:t>writable working set </a:t>
            </a:r>
            <a:r>
              <a:rPr lang="en-US" dirty="0"/>
              <a:t>(</a:t>
            </a:r>
            <a:r>
              <a:rPr lang="en-US" b="1" dirty="0">
                <a:solidFill>
                  <a:srgbClr val="008FF9"/>
                </a:solidFill>
              </a:rPr>
              <a:t>WWS</a:t>
            </a:r>
            <a:r>
              <a:rPr lang="en-US" dirty="0"/>
              <a:t>) </a:t>
            </a:r>
          </a:p>
          <a:p>
            <a:pPr lvl="1"/>
            <a:r>
              <a:rPr lang="en-US" dirty="0" err="1"/>
              <a:t>Pgs</a:t>
            </a:r>
            <a:r>
              <a:rPr lang="en-US" dirty="0"/>
              <a:t> that are written often and so should best be transferred in stg 3</a:t>
            </a:r>
          </a:p>
          <a:p>
            <a:pPr lvl="1"/>
            <a:r>
              <a:rPr lang="en-US" dirty="0"/>
              <a:t>Different for different workloads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07782-AC0F-D642-9FA4-07969353B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5"/>
          <a:stretch/>
        </p:blipFill>
        <p:spPr>
          <a:xfrm>
            <a:off x="1947333" y="2625195"/>
            <a:ext cx="78223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61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FF64-31F0-1040-B66E-49722910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to stop pre-copy iteration?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51A271-97AC-9746-923B-CB7EE25B43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Dynamic Rate-Limiting  </a:t>
                </a:r>
              </a:p>
              <a:p>
                <a:r>
                  <a:rPr lang="en-US" dirty="0"/>
                  <a:t>Select a </a:t>
                </a:r>
                <a:r>
                  <a:rPr lang="en-US" dirty="0">
                    <a:solidFill>
                      <a:srgbClr val="008FF9"/>
                    </a:solidFill>
                  </a:rPr>
                  <a:t>minimum</a:t>
                </a:r>
                <a:r>
                  <a:rPr lang="en-US" dirty="0"/>
                  <a:t> and a </a:t>
                </a:r>
                <a:r>
                  <a:rPr lang="en-US" dirty="0">
                    <a:solidFill>
                      <a:srgbClr val="008FF9"/>
                    </a:solidFill>
                  </a:rPr>
                  <a:t>maximum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6"/>
                    </a:solidFill>
                  </a:rPr>
                  <a:t>bandwidth</a:t>
                </a:r>
                <a:r>
                  <a:rPr lang="en-US" dirty="0"/>
                  <a:t> limit depending on network condition</a:t>
                </a:r>
              </a:p>
              <a:p>
                <a:r>
                  <a:rPr lang="en-US" dirty="0"/>
                  <a:t>The first pre-copy round transfers pages at the minimum </a:t>
                </a:r>
                <a:r>
                  <a:rPr lang="en-US" dirty="0">
                    <a:solidFill>
                      <a:schemeClr val="accent6"/>
                    </a:solidFill>
                  </a:rPr>
                  <a:t>bandwidth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page-dirtying rate = (</a:t>
                </a:r>
                <a:r>
                  <a:rPr lang="en-US" dirty="0" err="1"/>
                  <a:t>pgs</a:t>
                </a:r>
                <a:r>
                  <a:rPr lang="en-US" dirty="0"/>
                  <a:t> dirtied in </a:t>
                </a:r>
                <a:r>
                  <a:rPr lang="en-US" dirty="0" err="1"/>
                  <a:t>prev</a:t>
                </a:r>
                <a:r>
                  <a:rPr lang="en-US" dirty="0"/>
                  <a:t> </a:t>
                </a:r>
                <a:r>
                  <a:rPr lang="en-US" dirty="0" err="1"/>
                  <a:t>iter</a:t>
                </a:r>
                <a:r>
                  <a:rPr lang="en-US" dirty="0"/>
                  <a:t> / </a:t>
                </a:r>
                <a:r>
                  <a:rPr lang="en-US" dirty="0" err="1"/>
                  <a:t>prev</a:t>
                </a:r>
                <a:r>
                  <a:rPr lang="en-US" dirty="0"/>
                  <a:t> </a:t>
                </a:r>
                <a:r>
                  <a:rPr lang="en-US" dirty="0" err="1"/>
                  <a:t>iter</a:t>
                </a:r>
                <a:r>
                  <a:rPr lang="en-US" dirty="0"/>
                  <a:t> time)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rgbClr val="008FF9"/>
                    </a:solidFill>
                  </a:rPr>
                  <a:t>WWS</a:t>
                </a:r>
                <a:endParaRPr lang="en-US" dirty="0"/>
              </a:p>
              <a:p>
                <a:r>
                  <a:rPr lang="en-US" dirty="0"/>
                  <a:t>Cur-</a:t>
                </a:r>
                <a:r>
                  <a:rPr lang="en-US" dirty="0" err="1"/>
                  <a:t>iter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6"/>
                    </a:solidFill>
                  </a:rPr>
                  <a:t>bandwidth</a:t>
                </a:r>
                <a:r>
                  <a:rPr lang="en-US" dirty="0"/>
                  <a:t> = 50Mbit/sec + </a:t>
                </a:r>
                <a:r>
                  <a:rPr lang="en-US" dirty="0" err="1"/>
                  <a:t>prev</a:t>
                </a:r>
                <a:r>
                  <a:rPr lang="en-US" dirty="0"/>
                  <a:t> </a:t>
                </a:r>
                <a:r>
                  <a:rPr lang="en-US" dirty="0" err="1"/>
                  <a:t>iter</a:t>
                </a:r>
                <a:r>
                  <a:rPr lang="en-US" dirty="0"/>
                  <a:t> page-dirtying rate </a:t>
                </a:r>
              </a:p>
              <a:p>
                <a:r>
                  <a:rPr lang="en-US" dirty="0"/>
                  <a:t>Stop when </a:t>
                </a:r>
                <a:r>
                  <a:rPr lang="en-US" dirty="0">
                    <a:solidFill>
                      <a:schemeClr val="accent6"/>
                    </a:solidFill>
                  </a:rPr>
                  <a:t>bandwidth</a:t>
                </a:r>
                <a:r>
                  <a:rPr lang="en-US" dirty="0"/>
                  <a:t> &gt;= </a:t>
                </a:r>
                <a:r>
                  <a:rPr lang="en-US" dirty="0">
                    <a:solidFill>
                      <a:srgbClr val="008FF9"/>
                    </a:solidFill>
                  </a:rPr>
                  <a:t>maximum</a:t>
                </a:r>
              </a:p>
              <a:p>
                <a:r>
                  <a:rPr lang="en-US" dirty="0"/>
                  <a:t>Stop-and-copy at </a:t>
                </a:r>
                <a:r>
                  <a:rPr lang="en-US" dirty="0">
                    <a:solidFill>
                      <a:srgbClr val="008FF9"/>
                    </a:solidFill>
                  </a:rPr>
                  <a:t>maximum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6"/>
                    </a:solidFill>
                  </a:rPr>
                  <a:t>bandwidth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51A271-97AC-9746-923B-CB7EE25B43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6370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FF64-31F0-1040-B66E-49722910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E3CB6B-E5B8-6043-A75F-82D5DF905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097" y="1388533"/>
            <a:ext cx="12146303" cy="4936050"/>
          </a:xfrm>
        </p:spPr>
      </p:pic>
    </p:spTree>
    <p:extLst>
      <p:ext uri="{BB962C8B-B14F-4D97-AF65-F5344CB8AC3E}">
        <p14:creationId xmlns:p14="http://schemas.microsoft.com/office/powerpoint/2010/main" val="1809565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FF64-31F0-1040-B66E-49722910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9E39D4-4D17-174E-B548-61FE04E59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959975"/>
            <a:ext cx="11062063" cy="4294799"/>
          </a:xfrm>
        </p:spPr>
      </p:pic>
    </p:spTree>
    <p:extLst>
      <p:ext uri="{BB962C8B-B14F-4D97-AF65-F5344CB8AC3E}">
        <p14:creationId xmlns:p14="http://schemas.microsoft.com/office/powerpoint/2010/main" val="202191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FF64-31F0-1040-B66E-49722910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D2AA9F-8130-B945-AE01-0FFB82163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54"/>
          <a:stretch/>
        </p:blipFill>
        <p:spPr>
          <a:xfrm>
            <a:off x="515636" y="1441648"/>
            <a:ext cx="11160728" cy="5155095"/>
          </a:xfrm>
        </p:spPr>
      </p:pic>
    </p:spTree>
    <p:extLst>
      <p:ext uri="{BB962C8B-B14F-4D97-AF65-F5344CB8AC3E}">
        <p14:creationId xmlns:p14="http://schemas.microsoft.com/office/powerpoint/2010/main" val="1236575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8231-97D2-1749-BFC1-2181A6B1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VM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65DF6-18AA-F145-87C3-701721A59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Avoid difficulties faced by process-level migration (</a:t>
            </a:r>
            <a:r>
              <a:rPr lang="en-US" dirty="0">
                <a:solidFill>
                  <a:srgbClr val="008FF9"/>
                </a:solidFill>
              </a:rPr>
              <a:t>residual dependencies</a:t>
            </a:r>
            <a:r>
              <a:rPr lang="en-US" dirty="0"/>
              <a:t>)</a:t>
            </a:r>
          </a:p>
          <a:p>
            <a:r>
              <a:rPr lang="en-US" dirty="0"/>
              <a:t>In-memory state can be transferred in a consistent and (as will be shown) efficient fashion (</a:t>
            </a:r>
            <a:r>
              <a:rPr lang="en-US" dirty="0">
                <a:solidFill>
                  <a:srgbClr val="008FF9"/>
                </a:solidFill>
              </a:rPr>
              <a:t>Both user and kernel level state</a:t>
            </a:r>
            <a:r>
              <a:rPr lang="en-US" dirty="0"/>
              <a:t>)</a:t>
            </a:r>
          </a:p>
          <a:p>
            <a:r>
              <a:rPr lang="en-US" dirty="0"/>
              <a:t>Separation of concerns between users and operator of cluster </a:t>
            </a:r>
          </a:p>
          <a:p>
            <a:r>
              <a:rPr lang="en-US" dirty="0"/>
              <a:t>Allow maintenance of physical host</a:t>
            </a:r>
          </a:p>
          <a:p>
            <a:r>
              <a:rPr lang="en-US" dirty="0"/>
              <a:t>Load balancing and power management </a:t>
            </a:r>
          </a:p>
          <a:p>
            <a:r>
              <a:rPr lang="en-US" dirty="0"/>
              <a:t>Fault tolerance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833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8231-97D2-1749-BFC1-2181A6B1E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3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Parallelization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65DF6-18AA-F145-87C3-701721A59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133" y="1978554"/>
            <a:ext cx="11590868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800" b="1" dirty="0"/>
              <a:t>Parallelizing Live Migration of Virtual Machines(</a:t>
            </a:r>
            <a:r>
              <a:rPr lang="en-US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VEE’13</a:t>
            </a:r>
            <a:r>
              <a:rPr lang="en-US" sz="3800" b="1" dirty="0"/>
              <a:t>)</a:t>
            </a:r>
          </a:p>
          <a:p>
            <a:endParaRPr lang="en-US" sz="2400" dirty="0"/>
          </a:p>
          <a:p>
            <a:r>
              <a:rPr lang="en-US" dirty="0"/>
              <a:t>Xiang Song † ‡ </a:t>
            </a:r>
            <a:r>
              <a:rPr lang="en-US" dirty="0" err="1"/>
              <a:t>Jicheng</a:t>
            </a:r>
            <a:r>
              <a:rPr lang="en-US" dirty="0"/>
              <a:t> Shi† ‡ Ran Liu † ‡ Yang Jian† ‡ </a:t>
            </a:r>
            <a:r>
              <a:rPr lang="en-US" dirty="0" err="1"/>
              <a:t>Haibo</a:t>
            </a:r>
            <a:r>
              <a:rPr lang="en-US" dirty="0"/>
              <a:t> Chen† </a:t>
            </a:r>
            <a:endParaRPr lang="en-US" sz="2400" dirty="0"/>
          </a:p>
          <a:p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†Institute of Parallel and Distributed Systems, Shanghai Jiao Tong University ‡Software School, Fudan University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Implemented on Xen and QEMU-KVM</a:t>
            </a:r>
          </a:p>
          <a:p>
            <a:pPr marL="0" indent="0">
              <a:buNone/>
            </a:pPr>
            <a:r>
              <a:rPr lang="en-US" dirty="0"/>
              <a:t>Named </a:t>
            </a:r>
            <a:r>
              <a:rPr lang="en-US" b="1" dirty="0" err="1">
                <a:solidFill>
                  <a:srgbClr val="008FF9"/>
                </a:solidFill>
              </a:rPr>
              <a:t>PMigrate</a:t>
            </a:r>
            <a:endParaRPr lang="en-US" b="1" dirty="0">
              <a:solidFill>
                <a:srgbClr val="008F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932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FF64-31F0-1040-B66E-49722910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1A271-97AC-9746-923B-CB7EE25B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Abundant resource of current data centers and cloud, not having been fully utilized</a:t>
            </a:r>
          </a:p>
          <a:p>
            <a:pPr lvl="1"/>
            <a:r>
              <a:rPr lang="en-US" dirty="0"/>
              <a:t>Dozens of CPU cores</a:t>
            </a:r>
          </a:p>
          <a:p>
            <a:pPr lvl="1"/>
            <a:r>
              <a:rPr lang="en-US" dirty="0"/>
              <a:t>Hundreds of Giga-bytes memory </a:t>
            </a:r>
          </a:p>
          <a:p>
            <a:pPr lvl="1"/>
            <a:r>
              <a:rPr lang="en-US" dirty="0"/>
              <a:t>A dozen of NIC ports </a:t>
            </a:r>
          </a:p>
          <a:p>
            <a:r>
              <a:rPr lang="en-US" dirty="0"/>
              <a:t>Parallelization opportunities of the live VM migration</a:t>
            </a:r>
          </a:p>
          <a:p>
            <a:pPr lvl="1"/>
            <a:r>
              <a:rPr lang="en-US" dirty="0"/>
              <a:t>Data parallelism</a:t>
            </a:r>
          </a:p>
          <a:p>
            <a:pPr lvl="1"/>
            <a:r>
              <a:rPr lang="en-US" dirty="0"/>
              <a:t>Pipeline parallelism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73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FF64-31F0-1040-B66E-49722910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Live Migration Pseudo-code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69D28A-CA94-5F44-832F-4B94DBF8D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2936"/>
          <a:stretch/>
        </p:blipFill>
        <p:spPr>
          <a:xfrm>
            <a:off x="0" y="1757497"/>
            <a:ext cx="6608287" cy="39971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6FA133-FDE6-A74B-8B16-19660FAED4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72"/>
          <a:stretch/>
        </p:blipFill>
        <p:spPr>
          <a:xfrm>
            <a:off x="6245306" y="2833371"/>
            <a:ext cx="5946694" cy="2738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A5EB4D-540F-BD41-9098-CEC92658ABCC}"/>
              </a:ext>
            </a:extLst>
          </p:cNvPr>
          <p:cNvSpPr txBox="1"/>
          <p:nvPr/>
        </p:nvSpPr>
        <p:spPr>
          <a:xfrm>
            <a:off x="679269" y="5995851"/>
            <a:ext cx="660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Treat disk data and memory data in the same way! </a:t>
            </a:r>
          </a:p>
        </p:txBody>
      </p:sp>
    </p:spTree>
    <p:extLst>
      <p:ext uri="{BB962C8B-B14F-4D97-AF65-F5344CB8AC3E}">
        <p14:creationId xmlns:p14="http://schemas.microsoft.com/office/powerpoint/2010/main" val="2669502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FF64-31F0-1040-B66E-49722910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 of Parallelism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1A271-97AC-9746-923B-CB7EE25B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parallelism</a:t>
            </a:r>
          </a:p>
          <a:p>
            <a:pPr lvl="1"/>
            <a:r>
              <a:rPr lang="en-US" dirty="0"/>
              <a:t>No dependency among different portions of memory and disk data in the same </a:t>
            </a:r>
            <a:r>
              <a:rPr lang="en-US" dirty="0" err="1"/>
              <a:t>iter</a:t>
            </a:r>
            <a:r>
              <a:rPr lang="en-US" dirty="0"/>
              <a:t>- </a:t>
            </a:r>
            <a:r>
              <a:rPr lang="en-US" dirty="0" err="1"/>
              <a:t>ation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008FF9"/>
                </a:solidFill>
              </a:rPr>
              <a:t>e.g.  </a:t>
            </a:r>
            <a:r>
              <a:rPr lang="en-US" dirty="0"/>
              <a:t>Resetting disk data into </a:t>
            </a:r>
            <a:r>
              <a:rPr lang="en-US" dirty="0" err="1"/>
              <a:t>readonly</a:t>
            </a:r>
            <a:r>
              <a:rPr lang="en-US" dirty="0"/>
              <a:t>, mapping guest VM memory pages into the address space of the management tool, processing unused pages and page table pages, transferring memory and disk data and restoring memory data </a:t>
            </a:r>
          </a:p>
          <a:p>
            <a:r>
              <a:rPr lang="en-US" dirty="0"/>
              <a:t>Pipeline Parallelism </a:t>
            </a:r>
          </a:p>
          <a:p>
            <a:pPr lvl="1"/>
            <a:r>
              <a:rPr lang="en-US" dirty="0"/>
              <a:t>Partition an operation into a number of stages </a:t>
            </a:r>
          </a:p>
          <a:p>
            <a:pPr lvl="1"/>
            <a:r>
              <a:rPr lang="en-US" dirty="0">
                <a:solidFill>
                  <a:srgbClr val="008FF9"/>
                </a:solidFill>
              </a:rPr>
              <a:t>e.g.</a:t>
            </a:r>
            <a:r>
              <a:rPr lang="en-US" dirty="0"/>
              <a:t> Read disk -&gt; send disk data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99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FF64-31F0-1040-B66E-49722910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 of Parallelism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F0C48C-8471-524E-A152-5EA43F01A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450" y="1332410"/>
            <a:ext cx="9374584" cy="5270345"/>
          </a:xfrm>
        </p:spPr>
      </p:pic>
    </p:spTree>
    <p:extLst>
      <p:ext uri="{BB962C8B-B14F-4D97-AF65-F5344CB8AC3E}">
        <p14:creationId xmlns:p14="http://schemas.microsoft.com/office/powerpoint/2010/main" val="89464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FF64-31F0-1040-B66E-49722910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 of Parallelism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1A271-97AC-9746-923B-CB7EE25B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6234" cy="4351338"/>
          </a:xfrm>
        </p:spPr>
        <p:txBody>
          <a:bodyPr/>
          <a:lstStyle/>
          <a:p>
            <a:r>
              <a:rPr lang="en-US" dirty="0"/>
              <a:t>A modest-sized VM with 16 </a:t>
            </a:r>
            <a:r>
              <a:rPr lang="en-US" dirty="0" err="1"/>
              <a:t>GByte</a:t>
            </a:r>
            <a:r>
              <a:rPr lang="en-US" dirty="0"/>
              <a:t> memory, 4 virtual CPUs and 16 </a:t>
            </a:r>
            <a:r>
              <a:rPr lang="en-US" dirty="0" err="1"/>
              <a:t>GByte</a:t>
            </a:r>
            <a:r>
              <a:rPr lang="en-US" dirty="0"/>
              <a:t> disk </a:t>
            </a:r>
          </a:p>
          <a:p>
            <a:r>
              <a:rPr lang="en-US" dirty="0"/>
              <a:t>Run a </a:t>
            </a:r>
            <a:r>
              <a:rPr lang="en-US" dirty="0" err="1"/>
              <a:t>memcached</a:t>
            </a:r>
            <a:r>
              <a:rPr lang="en-US" dirty="0"/>
              <a:t> server on the guest VM with modest workload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09F5C-94A2-1B4B-9549-B5EC4662A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434" y="1617489"/>
            <a:ext cx="6806841" cy="455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55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FF64-31F0-1040-B66E-49722910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Parallelization Pseudo-code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0FC9D5-AE27-CB40-AEB1-45B81BFB9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354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Source node</a:t>
            </a:r>
          </a:p>
          <a:p>
            <a:pPr lvl="1"/>
            <a:r>
              <a:rPr lang="en-US" dirty="0"/>
              <a:t>One </a:t>
            </a:r>
            <a:r>
              <a:rPr lang="en-US" dirty="0" err="1"/>
              <a:t>mem_task</a:t>
            </a:r>
            <a:r>
              <a:rPr lang="en-US" dirty="0"/>
              <a:t> producer thread per </a:t>
            </a:r>
            <a:r>
              <a:rPr lang="en-US" dirty="0" err="1"/>
              <a:t>iter</a:t>
            </a:r>
            <a:endParaRPr lang="en-US" dirty="0"/>
          </a:p>
          <a:p>
            <a:pPr lvl="1"/>
            <a:r>
              <a:rPr lang="en-US" dirty="0"/>
              <a:t>One </a:t>
            </a:r>
            <a:r>
              <a:rPr lang="en-US" dirty="0" err="1"/>
              <a:t>disk_task</a:t>
            </a:r>
            <a:r>
              <a:rPr lang="en-US" dirty="0"/>
              <a:t> producer thread per </a:t>
            </a:r>
            <a:r>
              <a:rPr lang="en-US" dirty="0" err="1"/>
              <a:t>iter</a:t>
            </a:r>
            <a:endParaRPr lang="en-US" dirty="0"/>
          </a:p>
          <a:p>
            <a:pPr lvl="1"/>
            <a:r>
              <a:rPr lang="en-US" dirty="0"/>
              <a:t>Several consumer threads</a:t>
            </a:r>
          </a:p>
          <a:p>
            <a:pPr lvl="1"/>
            <a:r>
              <a:rPr lang="en-US" dirty="0"/>
              <a:t>Gain a parallelization for most time-consuming operations</a:t>
            </a:r>
          </a:p>
          <a:p>
            <a:pPr lvl="1"/>
            <a:r>
              <a:rPr lang="en-US" dirty="0"/>
              <a:t>Read from disk in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disk_data_producer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 </a:t>
            </a:r>
            <a:r>
              <a:rPr lang="en-US" dirty="0"/>
              <a:t>as disk I/O itself is serialized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27C6F5-EEAC-0441-8FC0-C061ACBC4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744" y="1760473"/>
            <a:ext cx="6854996" cy="427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04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FF64-31F0-1040-B66E-49722910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Parallelization Pseudo-code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1A271-97AC-9746-923B-CB7EE25B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372626" cy="4351338"/>
          </a:xfrm>
        </p:spPr>
        <p:txBody>
          <a:bodyPr>
            <a:normAutofit/>
          </a:bodyPr>
          <a:lstStyle/>
          <a:p>
            <a:r>
              <a:rPr lang="en-US" dirty="0"/>
              <a:t>Destination node</a:t>
            </a:r>
          </a:p>
          <a:p>
            <a:pPr lvl="1"/>
            <a:r>
              <a:rPr lang="en-US" dirty="0"/>
              <a:t>Several consumer threads</a:t>
            </a:r>
          </a:p>
          <a:p>
            <a:pPr lvl="1"/>
            <a:r>
              <a:rPr lang="en-US" dirty="0"/>
              <a:t>Pipeline disk data transfer operation by partitioning it into</a:t>
            </a:r>
          </a:p>
          <a:p>
            <a:pPr lvl="2"/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receive_data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lvl="2"/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restore_disk_data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lvl="1"/>
            <a:r>
              <a:rPr lang="en-US" dirty="0"/>
              <a:t>Receive and restore CPU and device states and resuming the VM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5D590-D894-B84F-B4DA-9D052B75A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826" y="1911521"/>
            <a:ext cx="6981173" cy="383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60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FF64-31F0-1040-B66E-49722910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Resource Usage Control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1A271-97AC-9746-923B-CB7EE25B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Rate Control in Live Migration </a:t>
            </a:r>
          </a:p>
          <a:p>
            <a:pPr lvl="1"/>
            <a:r>
              <a:rPr lang="en-US" dirty="0"/>
              <a:t>A network monitor daemon is spawned to collect the network usage(both </a:t>
            </a:r>
            <a:r>
              <a:rPr lang="en-US" dirty="0" err="1"/>
              <a:t>src</a:t>
            </a:r>
            <a:r>
              <a:rPr lang="en-US" dirty="0"/>
              <a:t> and </a:t>
            </a:r>
            <a:r>
              <a:rPr lang="en-US" dirty="0" err="1"/>
              <a:t>dst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Only use spare bandwidth, and set a minimum bandwidth</a:t>
            </a:r>
          </a:p>
          <a:p>
            <a:r>
              <a:rPr lang="en-US" dirty="0"/>
              <a:t>CPU Rate Control </a:t>
            </a:r>
          </a:p>
          <a:p>
            <a:pPr lvl="1"/>
            <a:r>
              <a:rPr lang="en-US" dirty="0"/>
              <a:t>By upgrading/downgrading migration process priority</a:t>
            </a:r>
          </a:p>
          <a:p>
            <a:pPr lvl="1"/>
            <a:r>
              <a:rPr lang="en-US" dirty="0"/>
              <a:t>By default, below avg</a:t>
            </a:r>
          </a:p>
          <a:p>
            <a:r>
              <a:rPr lang="en-US" dirty="0"/>
              <a:t>Limiting Memory Consumption </a:t>
            </a:r>
          </a:p>
          <a:p>
            <a:pPr lvl="1"/>
            <a:r>
              <a:rPr lang="en-US" dirty="0" err="1"/>
              <a:t>Dst</a:t>
            </a:r>
            <a:r>
              <a:rPr lang="en-US" dirty="0"/>
              <a:t> may need a </a:t>
            </a:r>
            <a:r>
              <a:rPr lang="en-US" dirty="0">
                <a:solidFill>
                  <a:srgbClr val="008FF9"/>
                </a:solidFill>
              </a:rPr>
              <a:t>memory pool </a:t>
            </a:r>
            <a:r>
              <a:rPr lang="en-US" dirty="0"/>
              <a:t>to store data which is not consumed</a:t>
            </a:r>
          </a:p>
          <a:p>
            <a:pPr lvl="1"/>
            <a:r>
              <a:rPr lang="en-US" dirty="0"/>
              <a:t>Limit the memory pool size and block allocation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04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FF64-31F0-1040-B66E-49722910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169182"/>
            <a:ext cx="12393706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Mutation to Kernel Address Space 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1A271-97AC-9746-923B-CB7EE25B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7" y="1510620"/>
            <a:ext cx="6054969" cy="5178198"/>
          </a:xfrm>
        </p:spPr>
        <p:txBody>
          <a:bodyPr>
            <a:normAutofit/>
          </a:bodyPr>
          <a:lstStyle/>
          <a:p>
            <a:r>
              <a:rPr lang="en-US" dirty="0"/>
              <a:t>A serious kernel serialization </a:t>
            </a:r>
          </a:p>
          <a:p>
            <a:pPr lvl="1"/>
            <a:r>
              <a:rPr lang="en-US" dirty="0" err="1"/>
              <a:t>mmap</a:t>
            </a:r>
            <a:r>
              <a:rPr lang="en-US" dirty="0"/>
              <a:t>/</a:t>
            </a:r>
            <a:r>
              <a:rPr lang="en-US" dirty="0" err="1"/>
              <a:t>munmap</a:t>
            </a:r>
            <a:r>
              <a:rPr lang="en-US" dirty="0"/>
              <a:t> operations serialized by most existing OS kernel </a:t>
            </a:r>
          </a:p>
          <a:p>
            <a:pPr lvl="1"/>
            <a:r>
              <a:rPr lang="en-US" dirty="0"/>
              <a:t>more than 8.91%, 22.94% and 16.08% of total migration time is spent within </a:t>
            </a:r>
            <a:r>
              <a:rPr lang="en-US" i="1" dirty="0" err="1"/>
              <a:t>mmap_sem</a:t>
            </a:r>
            <a:r>
              <a:rPr lang="en-US" i="1" dirty="0"/>
              <a:t>()</a:t>
            </a:r>
          </a:p>
          <a:p>
            <a:r>
              <a:rPr lang="en-US" dirty="0"/>
              <a:t>Holding </a:t>
            </a:r>
            <a:r>
              <a:rPr lang="en-US" i="1" dirty="0" err="1"/>
              <a:t>mmap_sem</a:t>
            </a:r>
            <a:r>
              <a:rPr lang="en-US" i="1" dirty="0"/>
              <a:t>() </a:t>
            </a:r>
            <a:r>
              <a:rPr lang="en-US" dirty="0"/>
              <a:t>in write mode is largely unnecessary </a:t>
            </a:r>
          </a:p>
          <a:p>
            <a:pPr lvl="1"/>
            <a:r>
              <a:rPr lang="en-US" dirty="0"/>
              <a:t>Only protects a private Xen-specific field in the VMA </a:t>
            </a:r>
          </a:p>
          <a:p>
            <a:pPr lvl="1"/>
            <a:r>
              <a:rPr lang="en-US" dirty="0"/>
              <a:t>the </a:t>
            </a:r>
            <a:r>
              <a:rPr lang="en-US" i="1" dirty="0" err="1"/>
              <a:t>mmap</a:t>
            </a:r>
            <a:r>
              <a:rPr lang="en-US" i="1" dirty="0"/>
              <a:t> </a:t>
            </a:r>
            <a:r>
              <a:rPr lang="en-US" i="1" dirty="0" err="1"/>
              <a:t>sem</a:t>
            </a:r>
            <a:r>
              <a:rPr lang="en-US" i="1" dirty="0"/>
              <a:t> </a:t>
            </a:r>
            <a:r>
              <a:rPr lang="en-US" dirty="0"/>
              <a:t>can be hold in read mode with a fine-grained lock to protect the field.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EA5C3-C4EF-0D4C-A2E2-FF687FF2B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730" y="1045028"/>
            <a:ext cx="5638899" cy="569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08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8231-97D2-1749-BFC1-2181A6B1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Challenges for Live Migration of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65DF6-18AA-F145-87C3-701721A59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Should be completed in a timely manner to </a:t>
            </a:r>
          </a:p>
          <a:p>
            <a:pPr lvl="1"/>
            <a:r>
              <a:rPr lang="en-US" dirty="0"/>
              <a:t>Avoid disruption and performance degradation of running services</a:t>
            </a:r>
          </a:p>
          <a:p>
            <a:pPr lvl="1"/>
            <a:r>
              <a:rPr lang="en-US" dirty="0"/>
              <a:t>Avoid SW/HW faults to cause VM crash (and crash of the whole cluster)</a:t>
            </a:r>
          </a:p>
          <a:p>
            <a:r>
              <a:rPr lang="en-US" dirty="0"/>
              <a:t>Amount of resources allocated to a VM is increasingly large</a:t>
            </a:r>
          </a:p>
          <a:p>
            <a:pPr lvl="1"/>
            <a:r>
              <a:rPr lang="en-US" dirty="0"/>
              <a:t>Extra Large VM instances in Amazon EC2: 68.4 </a:t>
            </a:r>
            <a:r>
              <a:rPr lang="en-US" dirty="0" err="1"/>
              <a:t>GByte</a:t>
            </a:r>
            <a:r>
              <a:rPr lang="en-US" dirty="0"/>
              <a:t> memory </a:t>
            </a:r>
          </a:p>
          <a:p>
            <a:pPr lvl="1"/>
            <a:r>
              <a:rPr lang="en-US" dirty="0"/>
              <a:t>Virtualized database servers: 10X </a:t>
            </a:r>
            <a:r>
              <a:rPr lang="en-US" dirty="0" err="1"/>
              <a:t>Gbytes</a:t>
            </a:r>
            <a:r>
              <a:rPr lang="en-US" dirty="0"/>
              <a:t> memory</a:t>
            </a:r>
          </a:p>
          <a:p>
            <a:r>
              <a:rPr lang="en-US" dirty="0"/>
              <a:t>Degrade the performance of other co-located VMs </a:t>
            </a:r>
          </a:p>
          <a:p>
            <a:pPr lvl="1"/>
            <a:r>
              <a:rPr lang="en-US" dirty="0"/>
              <a:t>Network bandwidth contention</a:t>
            </a:r>
          </a:p>
          <a:p>
            <a:pPr lvl="1"/>
            <a:r>
              <a:rPr lang="en-US" dirty="0"/>
              <a:t>High CPU usage</a:t>
            </a:r>
          </a:p>
          <a:p>
            <a:r>
              <a:rPr lang="en-US" dirty="0"/>
              <a:t>Security issues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007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BB3AC1-5130-ED46-B408-2FD5D2DD0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805" y="2956085"/>
            <a:ext cx="6244389" cy="33851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EFF64-31F0-1040-B66E-49722910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 Lock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1A271-97AC-9746-923B-CB7EE25B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896"/>
            <a:ext cx="10515600" cy="4351338"/>
          </a:xfrm>
        </p:spPr>
        <p:txBody>
          <a:bodyPr/>
          <a:lstStyle/>
          <a:p>
            <a:r>
              <a:rPr lang="en-US" dirty="0"/>
              <a:t>Protect only the requesting ranges of an address space </a:t>
            </a:r>
          </a:p>
          <a:p>
            <a:r>
              <a:rPr lang="en-US" dirty="0"/>
              <a:t>Use a </a:t>
            </a:r>
            <a:r>
              <a:rPr lang="en-US" b="1" dirty="0">
                <a:solidFill>
                  <a:srgbClr val="008FF9"/>
                </a:solidFill>
              </a:rPr>
              <a:t>skip list </a:t>
            </a:r>
            <a:r>
              <a:rPr lang="en-US" dirty="0"/>
              <a:t>to maintain in-use memory regions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O(log n) </a:t>
            </a:r>
            <a:r>
              <a:rPr lang="en-US" altLang="zh-CN" dirty="0"/>
              <a:t>insert delete search)</a:t>
            </a:r>
            <a:endParaRPr lang="en-US" b="1" dirty="0">
              <a:solidFill>
                <a:srgbClr val="008FF9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83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FF64-31F0-1040-B66E-49722910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 Lock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7F899-AB50-0E48-836C-607415E75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229" y="1177637"/>
            <a:ext cx="7499011" cy="46966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1A271-97AC-9746-923B-CB7EE25B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00055" cy="4351338"/>
          </a:xfrm>
        </p:spPr>
        <p:txBody>
          <a:bodyPr/>
          <a:lstStyle/>
          <a:p>
            <a:r>
              <a:rPr lang="en-US" dirty="0"/>
              <a:t>Little change to kernel</a:t>
            </a:r>
          </a:p>
          <a:p>
            <a:pPr lvl="1"/>
            <a:r>
              <a:rPr lang="en-US" dirty="0"/>
              <a:t>Comprises of 290 SLOCs</a:t>
            </a:r>
          </a:p>
          <a:p>
            <a:pPr lvl="1"/>
            <a:r>
              <a:rPr lang="en-US" dirty="0"/>
              <a:t>Related change to Linux is 120 SLOCs </a:t>
            </a:r>
          </a:p>
          <a:p>
            <a:pPr lvl="1"/>
            <a:r>
              <a:rPr lang="en-US" dirty="0"/>
              <a:t>only uses </a:t>
            </a:r>
            <a:r>
              <a:rPr lang="en-US" i="1" dirty="0" err="1"/>
              <a:t>range_lock</a:t>
            </a:r>
            <a:r>
              <a:rPr lang="en-US" i="1" dirty="0"/>
              <a:t> </a:t>
            </a:r>
            <a:r>
              <a:rPr lang="en-US" dirty="0"/>
              <a:t>to parallelize the time-consuming parts, leaving kernel data structures intact (</a:t>
            </a:r>
            <a:r>
              <a:rPr lang="en-US" dirty="0" err="1"/>
              <a:t>vm_area_struct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299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4C36A9-E41B-8749-A926-290C3B1ED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655" y="883085"/>
            <a:ext cx="10515599" cy="58394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EFF64-31F0-1040-B66E-49722910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91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Speed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23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FF64-31F0-1040-B66E-49722910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27" y="22859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Scalability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410412-F7D6-3241-88E6-5AFCAD050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588" y="1827212"/>
            <a:ext cx="5787412" cy="37402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16CCBD-6EFC-5845-8FE2-DFCEAF13B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1329"/>
            <a:ext cx="5991717" cy="427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35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FF64-31F0-1040-B66E-49722910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907982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Combining </a:t>
            </a:r>
            <a:r>
              <a:rPr lang="en-US" b="1" dirty="0" err="1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PMigrate</a:t>
            </a:r>
            <a:r>
              <a:rPr lang="en-US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with Compression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359EA0-2CA8-2D4A-A4F6-598C263CA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0" y="1690688"/>
            <a:ext cx="7363691" cy="3946553"/>
          </a:xfrm>
        </p:spPr>
      </p:pic>
    </p:spTree>
    <p:extLst>
      <p:ext uri="{BB962C8B-B14F-4D97-AF65-F5344CB8AC3E}">
        <p14:creationId xmlns:p14="http://schemas.microsoft.com/office/powerpoint/2010/main" val="3458682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2D048-0895-6F45-806A-FE865AD6BC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1937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 &amp; A</a:t>
            </a:r>
            <a:br>
              <a:rPr lang="en-US" sz="4800" dirty="0">
                <a:solidFill>
                  <a:srgbClr val="008FF9"/>
                </a:solidFill>
              </a:rPr>
            </a:br>
            <a:r>
              <a:rPr lang="en-US" sz="4800" dirty="0">
                <a:solidFill>
                  <a:srgbClr val="008FF9"/>
                </a:solidFill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5AF0F-3EED-B64F-8F71-7F71B90B62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6681"/>
            <a:ext cx="9144000" cy="1655762"/>
          </a:xfrm>
        </p:spPr>
        <p:txBody>
          <a:bodyPr/>
          <a:lstStyle/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415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8231-97D2-1749-BFC1-2181A6B1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65DF6-18AA-F145-87C3-701721A59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Umesh Deshpande</a:t>
            </a:r>
            <a:r>
              <a:rPr lang="en-US" b="1" dirty="0"/>
              <a:t>(IBM research)</a:t>
            </a:r>
            <a:r>
              <a:rPr lang="en-US" dirty="0"/>
              <a:t>, 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Danny Chan</a:t>
            </a:r>
            <a:r>
              <a:rPr lang="en-US" dirty="0"/>
              <a:t>, 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Steven Chan</a:t>
            </a:r>
            <a:r>
              <a:rPr lang="en-US" dirty="0"/>
              <a:t>, 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Kartik Gopalan</a:t>
            </a:r>
            <a:r>
              <a:rPr lang="en-US" dirty="0"/>
              <a:t>, </a:t>
            </a: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Nilton Bila</a:t>
            </a:r>
            <a:r>
              <a:rPr lang="en-US" dirty="0"/>
              <a:t>:</a:t>
            </a:r>
            <a:br>
              <a:rPr lang="en-US" dirty="0"/>
            </a:br>
            <a:r>
              <a:rPr lang="en-US" b="1" dirty="0"/>
              <a:t>Scatter-Gather Live Migration of Virtual Machines.</a:t>
            </a:r>
            <a:r>
              <a:rPr lang="en-US" dirty="0"/>
              <a:t> </a:t>
            </a:r>
          </a:p>
          <a:p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IEEE Trans. Cloud Computing 6(1)</a:t>
            </a:r>
            <a:r>
              <a:rPr lang="en-US" dirty="0"/>
              <a:t>: 196-208 (2018)</a:t>
            </a:r>
          </a:p>
          <a:p>
            <a:pPr lvl="1"/>
            <a:r>
              <a:rPr lang="en-US" dirty="0"/>
              <a:t>The source scatters the memory of VMs to multiple nodes, including the destination and one or more intermediaries.</a:t>
            </a:r>
          </a:p>
          <a:p>
            <a:pPr lvl="1"/>
            <a:r>
              <a:rPr lang="en-US" dirty="0"/>
              <a:t>Eviction from the source is no longer bottlenecked by the reception speed of the destination</a:t>
            </a:r>
          </a:p>
          <a:p>
            <a:pPr lvl="1"/>
            <a:r>
              <a:rPr lang="en-US" dirty="0"/>
              <a:t>reduces the eviction time by up to a factor of 6 against traditional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6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8231-97D2-1749-BFC1-2181A6B1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65DF6-18AA-F145-87C3-701721A59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Umesh Deshpande</a:t>
            </a:r>
            <a:r>
              <a:rPr lang="en-US" b="1" dirty="0"/>
              <a:t>(IBM research)</a:t>
            </a:r>
            <a:r>
              <a:rPr lang="en-US" dirty="0"/>
              <a:t>, 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Kate Keahey</a:t>
            </a:r>
            <a:r>
              <a:rPr lang="en-US" dirty="0"/>
              <a:t>:</a:t>
            </a:r>
            <a:br>
              <a:rPr lang="en-US" dirty="0"/>
            </a:br>
            <a:r>
              <a:rPr lang="en-US" b="1" dirty="0"/>
              <a:t>Traffic-sensitive Live Migration of Virtual Machines.</a:t>
            </a:r>
            <a:r>
              <a:rPr lang="en-US" dirty="0"/>
              <a:t> </a:t>
            </a:r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Future Generation Comp. Syst. 72</a:t>
            </a:r>
            <a:r>
              <a:rPr lang="en-US" dirty="0"/>
              <a:t>: 118-128 (2017)</a:t>
            </a:r>
          </a:p>
          <a:p>
            <a:pPr lvl="1"/>
            <a:r>
              <a:rPr lang="en-US" i="1" dirty="0"/>
              <a:t>tra</a:t>
            </a:r>
            <a:r>
              <a:rPr lang="en-US" dirty="0"/>
              <a:t>ffi</a:t>
            </a:r>
            <a:r>
              <a:rPr lang="en-US" i="1" dirty="0"/>
              <a:t>c-sensitive</a:t>
            </a:r>
            <a:r>
              <a:rPr lang="en-US" dirty="0"/>
              <a:t> live VM migration technique to reduce the contention of migration traffic with the VM application traffic</a:t>
            </a:r>
          </a:p>
          <a:p>
            <a:pPr lvl="1"/>
            <a:r>
              <a:rPr lang="en-US" dirty="0"/>
              <a:t>base the selection of migration techniques(</a:t>
            </a:r>
            <a:r>
              <a:rPr lang="en-US" b="1" dirty="0"/>
              <a:t>pre/post-copy</a:t>
            </a:r>
            <a:r>
              <a:rPr lang="en-US" dirty="0"/>
              <a:t>) on the VMs’ </a:t>
            </a:r>
            <a:r>
              <a:rPr lang="en-US" dirty="0">
                <a:hlinkClick r:id="rId5" tooltip="Learn more about Network Traffic from ScienceDirect's AI-generated Topic Pag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 traffic</a:t>
            </a:r>
            <a:r>
              <a:rPr lang="en-US" dirty="0"/>
              <a:t> profiles</a:t>
            </a:r>
          </a:p>
          <a:p>
            <a:pPr lvl="1"/>
            <a:r>
              <a:rPr lang="en-US" dirty="0"/>
              <a:t>Minimizes the network contention for migration</a:t>
            </a:r>
          </a:p>
        </p:txBody>
      </p:sp>
    </p:spTree>
    <p:extLst>
      <p:ext uri="{BB962C8B-B14F-4D97-AF65-F5344CB8AC3E}">
        <p14:creationId xmlns:p14="http://schemas.microsoft.com/office/powerpoint/2010/main" val="2393727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8231-97D2-1749-BFC1-2181A6B1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65DF6-18AA-F145-87C3-701721A59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Fengzhe Zhang</a:t>
            </a:r>
            <a:r>
              <a:rPr lang="en-US" dirty="0"/>
              <a:t>, 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Haibo Chen</a:t>
            </a:r>
            <a:r>
              <a:rPr lang="en-US" dirty="0"/>
              <a:t>:</a:t>
            </a:r>
            <a:br>
              <a:rPr lang="en-US" dirty="0"/>
            </a:br>
            <a:r>
              <a:rPr lang="en-US" b="1" dirty="0"/>
              <a:t>Security-Preserving Live Migration of Virtual Machines in the Cloud.</a:t>
            </a:r>
          </a:p>
          <a:p>
            <a:r>
              <a:rPr lang="en-US" dirty="0"/>
              <a:t> 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 Network Syst. Manage. 21(4)</a:t>
            </a:r>
            <a:r>
              <a:rPr lang="en-US" dirty="0"/>
              <a:t>: 562-587 (2013)</a:t>
            </a:r>
          </a:p>
          <a:p>
            <a:pPr lvl="1"/>
            <a:r>
              <a:rPr lang="en-US" dirty="0"/>
              <a:t>Extend hypervisor-based process protection systems with live migration capabilities by migrating the protection-related metadata maintained in the hypervisor together with virtual machines </a:t>
            </a:r>
          </a:p>
          <a:p>
            <a:pPr lvl="1"/>
            <a:r>
              <a:rPr lang="en-US" dirty="0"/>
              <a:t>Protecting sensitive user contents using encryption and hashing.</a:t>
            </a:r>
          </a:p>
          <a:p>
            <a:pPr lvl="1"/>
            <a:r>
              <a:rPr lang="en-US" dirty="0"/>
              <a:t>Degradation in terms of both total migration time and downtime are reasonably low compared to the unmodified Xen live migration system.</a:t>
            </a:r>
          </a:p>
        </p:txBody>
      </p:sp>
    </p:spTree>
    <p:extLst>
      <p:ext uri="{BB962C8B-B14F-4D97-AF65-F5344CB8AC3E}">
        <p14:creationId xmlns:p14="http://schemas.microsoft.com/office/powerpoint/2010/main" val="3149513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8231-97D2-1749-BFC1-2181A6B1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65DF6-18AA-F145-87C3-701721A59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J. T. Peter </a:t>
            </a:r>
            <a:r>
              <a:rPr lang="en-US" dirty="0" err="1"/>
              <a:t>Sva</a:t>
            </a:r>
            <a:r>
              <a:rPr lang="en-US" dirty="0"/>
              <a:t> ̈</a:t>
            </a:r>
            <a:r>
              <a:rPr lang="en-US" dirty="0" err="1"/>
              <a:t>rd</a:t>
            </a:r>
            <a:r>
              <a:rPr lang="en-US" dirty="0"/>
              <a:t>, Benoit </a:t>
            </a:r>
            <a:r>
              <a:rPr lang="en-US" dirty="0" err="1"/>
              <a:t>Hudzia</a:t>
            </a:r>
            <a:r>
              <a:rPr lang="en-US" dirty="0"/>
              <a:t> and E. </a:t>
            </a:r>
            <a:r>
              <a:rPr lang="en-US" dirty="0" err="1"/>
              <a:t>Elmorth</a:t>
            </a:r>
            <a:r>
              <a:rPr lang="en-US" dirty="0"/>
              <a:t>. </a:t>
            </a:r>
          </a:p>
          <a:p>
            <a:r>
              <a:rPr lang="en-US" dirty="0"/>
              <a:t>Evaluation of delta compression techniques for efficient live migration of large virtual machines. </a:t>
            </a:r>
          </a:p>
          <a:p>
            <a:r>
              <a:rPr lang="en-US" dirty="0"/>
              <a:t>In </a:t>
            </a:r>
            <a:r>
              <a:rPr lang="en-US" i="1" dirty="0"/>
              <a:t>Proceeding of the ACM SIGPLAN/SIGOPS International Conference on Virtual Execution Environments</a:t>
            </a:r>
            <a:r>
              <a:rPr lang="en-US" dirty="0"/>
              <a:t>, 2011. </a:t>
            </a:r>
          </a:p>
          <a:p>
            <a:pPr lvl="1"/>
            <a:r>
              <a:rPr lang="en-US" dirty="0"/>
              <a:t>Using delta compression for minimized memory data size</a:t>
            </a:r>
          </a:p>
        </p:txBody>
      </p:sp>
    </p:spTree>
    <p:extLst>
      <p:ext uri="{BB962C8B-B14F-4D97-AF65-F5344CB8AC3E}">
        <p14:creationId xmlns:p14="http://schemas.microsoft.com/office/powerpoint/2010/main" val="3054137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8231-97D2-1749-BFC1-2181A6B1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Basic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65DF6-18AA-F145-87C3-701721A59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/>
              <a:t>Live Migration of Virtual Machines  (</a:t>
            </a: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NSDI ’05</a:t>
            </a:r>
            <a:r>
              <a:rPr lang="en-US" sz="4000" b="1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Christopher Clark, Keir Fraser, Steven Hand, Jakob </a:t>
            </a:r>
            <a:r>
              <a:rPr lang="en-US" sz="2400" dirty="0" err="1"/>
              <a:t>Gorm</a:t>
            </a:r>
            <a:r>
              <a:rPr lang="en-US" sz="2400" dirty="0"/>
              <a:t> Hansen†, Eric Jul†, Christian </a:t>
            </a:r>
            <a:r>
              <a:rPr lang="en-US" sz="2400" dirty="0" err="1"/>
              <a:t>Limpach</a:t>
            </a:r>
            <a:r>
              <a:rPr lang="en-US" sz="2400" dirty="0"/>
              <a:t>, Ian Pratt, Andrew Warfield </a:t>
            </a:r>
          </a:p>
          <a:p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University of Cambridge Computer Laboratory 15 JJ Thomson Avenue, Cambridge, UK , Department of Computer Science University of Copenhagen, Denmark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Implemented on Xen</a:t>
            </a:r>
          </a:p>
        </p:txBody>
      </p:sp>
    </p:spTree>
    <p:extLst>
      <p:ext uri="{BB962C8B-B14F-4D97-AF65-F5344CB8AC3E}">
        <p14:creationId xmlns:p14="http://schemas.microsoft.com/office/powerpoint/2010/main" val="1633100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8231-97D2-1749-BFC1-2181A6B1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8FF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65DF6-18AA-F145-87C3-701721A59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Migrate running processes using a network to another machine and continue its execution there</a:t>
            </a:r>
          </a:p>
          <a:p>
            <a:r>
              <a:rPr lang="en-US" dirty="0"/>
              <a:t>Problems: </a:t>
            </a:r>
            <a:r>
              <a:rPr lang="en-US" dirty="0">
                <a:solidFill>
                  <a:srgbClr val="008FF9"/>
                </a:solidFill>
              </a:rPr>
              <a:t>Residual Dependency  </a:t>
            </a:r>
          </a:p>
          <a:p>
            <a:pPr lvl="1"/>
            <a:r>
              <a:rPr lang="en-US" dirty="0"/>
              <a:t>I/O, IPC redirection</a:t>
            </a:r>
          </a:p>
          <a:p>
            <a:pPr lvl="2"/>
            <a:r>
              <a:rPr lang="en-US" dirty="0"/>
              <a:t>Redirect migrated process’s I/O requests and IPC to original host</a:t>
            </a:r>
          </a:p>
          <a:p>
            <a:pPr lvl="1"/>
            <a:r>
              <a:rPr lang="en-US" dirty="0"/>
              <a:t>Memory emulation</a:t>
            </a:r>
          </a:p>
          <a:p>
            <a:pPr lvl="2"/>
            <a:r>
              <a:rPr lang="en-US" dirty="0"/>
              <a:t>Use the network to emulate memory segments</a:t>
            </a:r>
          </a:p>
          <a:p>
            <a:r>
              <a:rPr lang="en-US" dirty="0"/>
              <a:t>No simple task, high overhead, easy to crash due to network partition</a:t>
            </a:r>
          </a:p>
          <a:p>
            <a:r>
              <a:rPr lang="en-US" dirty="0">
                <a:solidFill>
                  <a:srgbClr val="008FF9"/>
                </a:solidFill>
              </a:rPr>
              <a:t>VM migration</a:t>
            </a:r>
            <a:r>
              <a:rPr lang="en-US" dirty="0"/>
              <a:t>: </a:t>
            </a:r>
            <a:r>
              <a:rPr lang="en-US" sz="3200" b="1" dirty="0"/>
              <a:t>Simple </a:t>
            </a:r>
            <a:r>
              <a:rPr lang="en-US" sz="3200" dirty="0"/>
              <a:t>and</a:t>
            </a:r>
            <a:r>
              <a:rPr lang="en-US" sz="3200" b="1" dirty="0"/>
              <a:t> robust</a:t>
            </a:r>
          </a:p>
        </p:txBody>
      </p:sp>
    </p:spTree>
    <p:extLst>
      <p:ext uri="{BB962C8B-B14F-4D97-AF65-F5344CB8AC3E}">
        <p14:creationId xmlns:p14="http://schemas.microsoft.com/office/powerpoint/2010/main" val="3048766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</TotalTime>
  <Words>1460</Words>
  <Application>Microsoft Macintosh PowerPoint</Application>
  <PresentationFormat>Widescreen</PresentationFormat>
  <Paragraphs>186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Tahoma</vt:lpstr>
      <vt:lpstr>Office Theme</vt:lpstr>
      <vt:lpstr>Live Migration of VM and its Parallelization  </vt:lpstr>
      <vt:lpstr>Why VM Migration</vt:lpstr>
      <vt:lpstr>Challenges for Live Migration of VM</vt:lpstr>
      <vt:lpstr>Related Work</vt:lpstr>
      <vt:lpstr>Related Work</vt:lpstr>
      <vt:lpstr>Related Work</vt:lpstr>
      <vt:lpstr>Related Work</vt:lpstr>
      <vt:lpstr>Basic concepts</vt:lpstr>
      <vt:lpstr>Process migration</vt:lpstr>
      <vt:lpstr>Virtual resources to migrate for VM</vt:lpstr>
      <vt:lpstr>Network resources</vt:lpstr>
      <vt:lpstr>Disk</vt:lpstr>
      <vt:lpstr>Memory</vt:lpstr>
      <vt:lpstr>How to track dirty pgs of prev iteration?</vt:lpstr>
      <vt:lpstr>When to stop pre-copy iteration?</vt:lpstr>
      <vt:lpstr>When to stop pre-copy iteration?</vt:lpstr>
      <vt:lpstr>Evaluation</vt:lpstr>
      <vt:lpstr>Evaluation</vt:lpstr>
      <vt:lpstr>Evaluation</vt:lpstr>
      <vt:lpstr>Parallelization</vt:lpstr>
      <vt:lpstr>Motivation</vt:lpstr>
      <vt:lpstr>Live Migration Pseudo-code</vt:lpstr>
      <vt:lpstr>Analysis of Parallelism</vt:lpstr>
      <vt:lpstr>Analysis of Parallelism</vt:lpstr>
      <vt:lpstr>Analysis of Parallelism</vt:lpstr>
      <vt:lpstr>Parallelization Pseudo-code</vt:lpstr>
      <vt:lpstr>Parallelization Pseudo-code</vt:lpstr>
      <vt:lpstr>Resource Usage Control </vt:lpstr>
      <vt:lpstr>Scaling Mutation to Kernel Address Space </vt:lpstr>
      <vt:lpstr>Range Lock </vt:lpstr>
      <vt:lpstr>Range Lock </vt:lpstr>
      <vt:lpstr>Speed up</vt:lpstr>
      <vt:lpstr>Scalability</vt:lpstr>
      <vt:lpstr>Combining PMigrate with Compression </vt:lpstr>
      <vt:lpstr>Q &amp; A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 Migration of VM and its Parallelization  </dc:title>
  <dc:creator>Snake Nathan</dc:creator>
  <cp:lastModifiedBy>Snake Nathan</cp:lastModifiedBy>
  <cp:revision>55</cp:revision>
  <dcterms:created xsi:type="dcterms:W3CDTF">2019-10-27T11:52:15Z</dcterms:created>
  <dcterms:modified xsi:type="dcterms:W3CDTF">2019-10-28T16:16:37Z</dcterms:modified>
</cp:coreProperties>
</file>